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-834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F2539C5-E823-4F7E-B7CB-C04D9072F142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3966235-60B5-44E4-98BA-9169C13BE59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00C906-EE8E-4C62-9F1A-59072A6325A2}" type="slidenum">
              <a:rPr lang="it-IT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ECD06-AFF2-42E8-9F67-17EF5FDD608A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870BE-5F93-4B22-A1FA-0470F2F89E4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B484B-3BBF-4CC0-9D28-991A1EE2EF8C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637D6-5DCB-4169-B541-EE26B3C8CAC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64FA3-FEC3-4B24-AFFC-C1969DCDBC96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9AC48-F0CE-450F-9DEC-5C35918968E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616A0-E84E-4C48-A586-BCBAFE55E5ED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AA823-66C8-420D-8D92-268778B8434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BEFD2-9210-473B-A4E5-A27AE264B456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2C7E9-38CD-401A-B034-21BE65957CF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51EFE-D90C-4163-B6E0-B8CEC530B182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65A6E-0AB0-4A3A-B0BD-198A8C0D976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27EAB-595A-4BF5-9244-A87206065425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44B8E-ADBC-4C73-A299-5498BFFF421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DCFAF-AE5F-4332-8CF2-95184028B7BD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17510-9C93-45AB-89F8-4B82478162E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2293B-E038-4509-BF47-6AEF339D90E2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AC232-4751-4A88-820E-F76192A6398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1D108-C1FE-4214-84F6-700CCE55EB20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B6E9C-5ED9-42B1-AF3C-82587E67DFD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438CD-547F-4E75-BAFD-C701875FF25F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9E076-0B6D-497D-88F3-B3986C2FED4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9D601F-5140-4696-A74B-0345C76529ED}" type="datetimeFigureOut">
              <a:rPr lang="it-IT"/>
              <a:pPr>
                <a:defRPr/>
              </a:pPr>
              <a:t>08/11/2017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6054D6-EE84-4C80-BF46-09435B49AB7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olo 1"/>
          <p:cNvSpPr>
            <a:spLocks noGrp="1"/>
          </p:cNvSpPr>
          <p:nvPr>
            <p:ph type="ctrTitle"/>
          </p:nvPr>
        </p:nvSpPr>
        <p:spPr>
          <a:xfrm>
            <a:off x="755650" y="1196975"/>
            <a:ext cx="7772400" cy="2332038"/>
          </a:xfrm>
        </p:spPr>
        <p:txBody>
          <a:bodyPr/>
          <a:lstStyle/>
          <a:p>
            <a:pPr eaLnBrk="1" hangingPunct="1"/>
            <a:r>
              <a:rPr lang="it-IT" sz="5400" smtClean="0">
                <a:solidFill>
                  <a:schemeClr val="hlink"/>
                </a:solidFill>
              </a:rPr>
              <a:t>Ergonomia dei Cammini</a:t>
            </a:r>
          </a:p>
        </p:txBody>
      </p:sp>
      <p:sp>
        <p:nvSpPr>
          <p:cNvPr id="14338" name="Sottotitolo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z="2600" smtClean="0">
                <a:solidFill>
                  <a:srgbClr val="898989"/>
                </a:solidFill>
              </a:rPr>
              <a:t>Cassino,  9 nov. 2017</a:t>
            </a:r>
          </a:p>
          <a:p>
            <a:pPr eaLnBrk="1" hangingPunct="1">
              <a:lnSpc>
                <a:spcPct val="90000"/>
              </a:lnSpc>
            </a:pPr>
            <a:r>
              <a:rPr lang="it-IT" sz="2600" smtClean="0">
                <a:solidFill>
                  <a:srgbClr val="898989"/>
                </a:solidFill>
              </a:rPr>
              <a:t>Contributo di    A. Alberti</a:t>
            </a:r>
          </a:p>
          <a:p>
            <a:pPr eaLnBrk="1" hangingPunct="1">
              <a:lnSpc>
                <a:spcPct val="90000"/>
              </a:lnSpc>
            </a:pPr>
            <a:r>
              <a:rPr lang="it-IT" sz="2600" smtClean="0">
                <a:solidFill>
                  <a:srgbClr val="898989"/>
                </a:solidFill>
                <a:latin typeface="Old English Text MT" pitchFamily="66" charset="0"/>
              </a:rPr>
              <a:t>Centro Studi e Informazioni</a:t>
            </a:r>
          </a:p>
          <a:p>
            <a:pPr eaLnBrk="1" hangingPunct="1">
              <a:lnSpc>
                <a:spcPct val="90000"/>
              </a:lnSpc>
            </a:pPr>
            <a:r>
              <a:rPr lang="it-IT" sz="2600" smtClean="0">
                <a:solidFill>
                  <a:srgbClr val="898989"/>
                </a:solidFill>
                <a:latin typeface="Old English Text MT" pitchFamily="66" charset="0"/>
              </a:rPr>
              <a:t>sulla Via Francigena lungo l’Appia</a:t>
            </a:r>
          </a:p>
          <a:p>
            <a:pPr eaLnBrk="1" hangingPunct="1">
              <a:lnSpc>
                <a:spcPct val="90000"/>
              </a:lnSpc>
            </a:pPr>
            <a:r>
              <a:rPr lang="it-IT" sz="2600" smtClean="0">
                <a:solidFill>
                  <a:srgbClr val="898989"/>
                </a:solidFill>
                <a:latin typeface="Old English Text MT" pitchFamily="66" charset="0"/>
              </a:rPr>
              <a:t> nel Lazio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smtClean="0">
                <a:solidFill>
                  <a:schemeClr val="hlink"/>
                </a:solidFill>
              </a:rPr>
              <a:t>Classificazione dei pellegrini</a:t>
            </a:r>
            <a:br>
              <a:rPr lang="it-IT" sz="4000" smtClean="0">
                <a:solidFill>
                  <a:schemeClr val="hlink"/>
                </a:solidFill>
              </a:rPr>
            </a:br>
            <a:r>
              <a:rPr lang="it-IT" sz="4000" smtClean="0"/>
              <a:t>(</a:t>
            </a:r>
            <a:r>
              <a:rPr lang="it-IT" sz="4000" i="1" smtClean="0"/>
              <a:t>diversa dai cultori di trekking)</a:t>
            </a:r>
          </a:p>
        </p:txBody>
      </p:sp>
      <p:sp>
        <p:nvSpPr>
          <p:cNvPr id="15362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1. Solitari con  finalità di “esplorazione”</a:t>
            </a:r>
          </a:p>
          <a:p>
            <a:pPr eaLnBrk="1" hangingPunct="1"/>
            <a:r>
              <a:rPr lang="it-IT" smtClean="0"/>
              <a:t>   </a:t>
            </a:r>
            <a:r>
              <a:rPr lang="it-IT" sz="2800" i="1" smtClean="0"/>
              <a:t>Poche esigenze di “maturità” dei cammini</a:t>
            </a:r>
          </a:p>
          <a:p>
            <a:pPr eaLnBrk="1" hangingPunct="1"/>
            <a:r>
              <a:rPr lang="it-IT" smtClean="0"/>
              <a:t>2. Solitari con  finalità di periodo di riflessione</a:t>
            </a:r>
          </a:p>
          <a:p>
            <a:pPr eaLnBrk="1" hangingPunct="1"/>
            <a:r>
              <a:rPr lang="it-IT" sz="2800" i="1" smtClean="0"/>
              <a:t>     Aspettativa di un cammino bene attrezzato:      segnaletica, alloggi, informazioni. </a:t>
            </a:r>
          </a:p>
          <a:p>
            <a:pPr eaLnBrk="1" hangingPunct="1"/>
            <a:r>
              <a:rPr lang="it-IT" smtClean="0"/>
              <a:t>3. Camminatori in gruppo. </a:t>
            </a:r>
          </a:p>
          <a:p>
            <a:pPr eaLnBrk="1" hangingPunct="1"/>
            <a:r>
              <a:rPr lang="it-IT" sz="2800" i="1" smtClean="0"/>
              <a:t>      Affidamento a “leader del gruppo” per soluzione    di ogni problema.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smtClean="0"/>
              <a:t>I camminatori “critici per il cammino”  si presentano solo nei gruppi.</a:t>
            </a:r>
          </a:p>
        </p:txBody>
      </p:sp>
      <p:sp>
        <p:nvSpPr>
          <p:cNvPr id="17410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Ipovedenti: </a:t>
            </a:r>
            <a:r>
              <a:rPr lang="it-IT" sz="2800" i="1" smtClean="0"/>
              <a:t>pochi problemi se accompagnati</a:t>
            </a:r>
          </a:p>
          <a:p>
            <a:pPr eaLnBrk="1" hangingPunct="1"/>
            <a:r>
              <a:rPr lang="it-IT" smtClean="0"/>
              <a:t>Giovanissimi: </a:t>
            </a:r>
            <a:r>
              <a:rPr lang="it-IT" sz="2800" i="1" smtClean="0"/>
              <a:t>pochi problemi</a:t>
            </a:r>
          </a:p>
          <a:p>
            <a:pPr eaLnBrk="1" hangingPunct="1"/>
            <a:r>
              <a:rPr lang="it-IT" smtClean="0"/>
              <a:t>Anziani e poco “abili”:  </a:t>
            </a:r>
            <a:r>
              <a:rPr lang="it-IT" sz="2800" i="1" smtClean="0"/>
              <a:t>problemi per il gruppo</a:t>
            </a:r>
          </a:p>
          <a:p>
            <a:pPr eaLnBrk="1" hangingPunct="1"/>
            <a:r>
              <a:rPr lang="it-IT" smtClean="0"/>
              <a:t>Con difficoltà caratteriali o con cultura diversa: </a:t>
            </a:r>
            <a:r>
              <a:rPr lang="it-IT" sz="2800" i="1" smtClean="0"/>
              <a:t>generalmente il gruppo compensa .</a:t>
            </a:r>
          </a:p>
          <a:p>
            <a:pPr eaLnBrk="1" hangingPunct="1"/>
            <a:r>
              <a:rPr lang="it-IT" smtClean="0"/>
              <a:t>Fortemente desiderato</a:t>
            </a:r>
            <a:r>
              <a:rPr lang="it-IT" sz="2800" i="1" smtClean="0"/>
              <a:t>: trasporto bagaglio da tappa a tappa ( non solo da donne)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u="sng" smtClean="0">
                <a:solidFill>
                  <a:schemeClr val="hlink"/>
                </a:solidFill>
              </a:rPr>
              <a:t>Preparazione per i Cammini</a:t>
            </a:r>
          </a:p>
        </p:txBody>
      </p:sp>
      <p:sp>
        <p:nvSpPr>
          <p:cNvPr id="18434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Una buona segnaletica è essenziale per camminatori solitari.</a:t>
            </a:r>
          </a:p>
          <a:p>
            <a:pPr eaLnBrk="1" hangingPunct="1"/>
            <a:r>
              <a:rPr lang="it-IT" smtClean="0"/>
              <a:t>Ruolo dei  “leader di gruppi” è essenziale per  l’ adozione di itinerari. </a:t>
            </a:r>
          </a:p>
          <a:p>
            <a:pPr eaLnBrk="1" hangingPunct="1"/>
            <a:r>
              <a:rPr lang="it-IT" smtClean="0">
                <a:solidFill>
                  <a:schemeClr val="hlink"/>
                </a:solidFill>
              </a:rPr>
              <a:t>Attrezzature individuali</a:t>
            </a:r>
            <a:r>
              <a:rPr lang="it-IT" smtClean="0"/>
              <a:t> sono decise da ogni camminatore. Raccomandate: scarpe solide, attrezzatura per pioggia, borracce.</a:t>
            </a:r>
          </a:p>
          <a:p>
            <a:pPr eaLnBrk="1" hangingPunct="1"/>
            <a:r>
              <a:rPr lang="it-IT" smtClean="0"/>
              <a:t>GPS usato per lo più da camminatori solitari.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smtClean="0">
                <a:solidFill>
                  <a:schemeClr val="hlink"/>
                </a:solidFill>
              </a:rPr>
              <a:t>Il leader di gruppi ha un ruolo</a:t>
            </a:r>
            <a:r>
              <a:rPr lang="it-IT" sz="4000" smtClean="0"/>
              <a:t> </a:t>
            </a:r>
            <a:r>
              <a:rPr lang="it-IT" sz="4000" smtClean="0">
                <a:solidFill>
                  <a:schemeClr val="hlink"/>
                </a:solidFill>
              </a:rPr>
              <a:t>essenziale</a:t>
            </a:r>
          </a:p>
        </p:txBody>
      </p:sp>
      <p:sp>
        <p:nvSpPr>
          <p:cNvPr id="19458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t-IT" sz="3000" smtClean="0"/>
              <a:t>Ovvia un’ottima conoscenza dell’itinerario</a:t>
            </a:r>
          </a:p>
          <a:p>
            <a:pPr eaLnBrk="1" hangingPunct="1">
              <a:lnSpc>
                <a:spcPct val="80000"/>
              </a:lnSpc>
            </a:pPr>
            <a:r>
              <a:rPr lang="it-IT" sz="3000" smtClean="0"/>
              <a:t>Ma anche:  conoscitore delle Comunità locali,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it-IT" sz="3000" smtClean="0"/>
              <a:t>    conoscitore della cultura sul territorio.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it-IT" sz="3000" smtClean="0"/>
              <a:t>    Esperto di situazioni locali (pronto soccorso, forze dell’ordine, trasporti, comunicazioni, ecc.)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it-IT" sz="3000" smtClean="0"/>
              <a:t>     Con essenziale dotazione “pronto soccorso”, strumenti comunicazione, ecc.)</a:t>
            </a:r>
          </a:p>
          <a:p>
            <a:pPr eaLnBrk="1" hangingPunct="1">
              <a:lnSpc>
                <a:spcPct val="80000"/>
              </a:lnSpc>
            </a:pPr>
            <a:r>
              <a:rPr lang="it-IT" sz="3000" smtClean="0"/>
              <a:t> Comunicativo, tifoso del percorso e dell’obiettivo, valido fisicamente, calmo e paziente, ecc.  </a:t>
            </a:r>
          </a:p>
          <a:p>
            <a:pPr eaLnBrk="1" hangingPunct="1">
              <a:lnSpc>
                <a:spcPct val="80000"/>
              </a:lnSpc>
            </a:pPr>
            <a:endParaRPr lang="it-IT" sz="30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u="sng" smtClean="0">
                <a:solidFill>
                  <a:schemeClr val="hlink"/>
                </a:solidFill>
              </a:rPr>
              <a:t>Alloggi: argomento critico</a:t>
            </a:r>
            <a:r>
              <a:rPr lang="it-IT" smtClean="0"/>
              <a:t> </a:t>
            </a:r>
          </a:p>
        </p:txBody>
      </p:sp>
      <p:sp>
        <p:nvSpPr>
          <p:cNvPr id="20482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mtClean="0"/>
              <a:t>In ogni caso è essenziale una doccia.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/>
              <a:t>Ancora scarsa disponibilità di alloggi dedicati a camminatori ( ma in aumento e generalmente hanno  buona attrezzatura). 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/>
              <a:t>Disponibilità di B&amp;B: adeguata e di qualità. Costo accettabile per buona parte di pellegrini (specie se stranieri). Troppi letti doppi.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/>
              <a:t>Caratteristiche ricercate:  facilità di contatti con gestori e vicini a punto d’arrivo.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olo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chemeClr val="hlink"/>
                </a:solidFill>
              </a:rPr>
              <a:t>Riflessione su vari ruoli:</a:t>
            </a:r>
          </a:p>
        </p:txBody>
      </p:sp>
      <p:sp>
        <p:nvSpPr>
          <p:cNvPr id="21506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t-IT" sz="3000" smtClean="0"/>
              <a:t>Leader dei gruppi</a:t>
            </a:r>
          </a:p>
          <a:p>
            <a:pPr eaLnBrk="1" hangingPunct="1">
              <a:lnSpc>
                <a:spcPct val="80000"/>
              </a:lnSpc>
            </a:pPr>
            <a:r>
              <a:rPr lang="it-IT" sz="3000" smtClean="0"/>
              <a:t>Comunità locali</a:t>
            </a:r>
          </a:p>
          <a:p>
            <a:pPr eaLnBrk="1" hangingPunct="1">
              <a:lnSpc>
                <a:spcPct val="80000"/>
              </a:lnSpc>
            </a:pPr>
            <a:r>
              <a:rPr lang="it-IT" sz="3000" smtClean="0"/>
              <a:t>Contenuti di cultura (storica/artistica/spirituale)</a:t>
            </a:r>
          </a:p>
          <a:p>
            <a:pPr eaLnBrk="1" hangingPunct="1">
              <a:lnSpc>
                <a:spcPct val="80000"/>
              </a:lnSpc>
            </a:pPr>
            <a:r>
              <a:rPr lang="it-IT" sz="3000" smtClean="0"/>
              <a:t>Ambienti/iniziative che favoriscano socialità</a:t>
            </a:r>
          </a:p>
          <a:p>
            <a:pPr eaLnBrk="1" hangingPunct="1">
              <a:lnSpc>
                <a:spcPct val="80000"/>
              </a:lnSpc>
            </a:pPr>
            <a:r>
              <a:rPr lang="it-IT" sz="3000" smtClean="0"/>
              <a:t>Natura e valorizzazione dei cammini per pellegrinaggio</a:t>
            </a:r>
          </a:p>
          <a:p>
            <a:pPr eaLnBrk="1" hangingPunct="1">
              <a:lnSpc>
                <a:spcPct val="80000"/>
              </a:lnSpc>
            </a:pPr>
            <a:r>
              <a:rPr lang="it-IT" sz="3000" smtClean="0"/>
              <a:t>Internazionalità</a:t>
            </a:r>
          </a:p>
          <a:p>
            <a:pPr eaLnBrk="1" hangingPunct="1">
              <a:lnSpc>
                <a:spcPct val="80000"/>
              </a:lnSpc>
            </a:pPr>
            <a:r>
              <a:rPr lang="it-IT" sz="3600" smtClean="0">
                <a:solidFill>
                  <a:srgbClr val="FF0000"/>
                </a:solidFill>
              </a:rPr>
              <a:t>Sono elementi che mostrano superiorità del CAMINO de SANTIAGO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u="sng" smtClean="0">
                <a:solidFill>
                  <a:schemeClr val="hlink"/>
                </a:solidFill>
              </a:rPr>
              <a:t>Raccomandazione</a:t>
            </a:r>
          </a:p>
        </p:txBody>
      </p:sp>
      <p:sp>
        <p:nvSpPr>
          <p:cNvPr id="22530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mtClean="0"/>
              <a:t>Valorizzazione della associazioni volontarie locali 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/>
              <a:t>Creazione di strutture  per la diffusione di informazioni e promozione di iniziative culturali e sociali.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/>
              <a:t>Coinvolgimento di Comunità locali nella cura dei cammini e accoglienza camminatori.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/>
              <a:t>Dotazione di simboli caratteristici di pellegrinaggio lungo i cammini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u="sng" smtClean="0">
                <a:solidFill>
                  <a:schemeClr val="hlink"/>
                </a:solidFill>
              </a:rPr>
              <a:t>Altre raccomandazioni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mtClean="0"/>
              <a:t>Coinvolgimento di scuole su conoscenza di Cammini storici.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/>
              <a:t>Coordinamento di varie manifestazioni attuali in ciascun Comune che si prestano ad essere definite anche come </a:t>
            </a:r>
            <a:r>
              <a:rPr lang="it-IT" sz="3600" smtClean="0">
                <a:solidFill>
                  <a:schemeClr val="hlink"/>
                </a:solidFill>
              </a:rPr>
              <a:t>“Promozione</a:t>
            </a:r>
            <a:r>
              <a:rPr lang="it-IT" smtClean="0"/>
              <a:t> </a:t>
            </a:r>
            <a:r>
              <a:rPr lang="it-IT" sz="3600" smtClean="0">
                <a:solidFill>
                  <a:schemeClr val="hlink"/>
                </a:solidFill>
              </a:rPr>
              <a:t>Cammino storico”</a:t>
            </a:r>
            <a:r>
              <a:rPr lang="it-IT" smtClean="0"/>
              <a:t> in modo da avere una frequenza di citazioni del cammino.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/>
              <a:t>Inserimento nel sitoweb di ogni Comune della voce ad es. “Via Francigena”.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408</Words>
  <Application>Microsoft Office PowerPoint</Application>
  <PresentationFormat>Presentazione su schermo (4:3)</PresentationFormat>
  <Paragraphs>54</Paragraphs>
  <Slides>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Modello struttura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Old English Text MT</vt:lpstr>
      <vt:lpstr>Tema di Office</vt:lpstr>
      <vt:lpstr>Ergonomia dei Cammini</vt:lpstr>
      <vt:lpstr>Classificazione dei pellegrini (diversa dai cultori di trekking)</vt:lpstr>
      <vt:lpstr>I camminatori “critici per il cammino”  si presentano solo nei gruppi.</vt:lpstr>
      <vt:lpstr>Preparazione per i Cammini</vt:lpstr>
      <vt:lpstr>Il leader di gruppi ha un ruolo essenziale</vt:lpstr>
      <vt:lpstr>Alloggi: argomento critico </vt:lpstr>
      <vt:lpstr>Riflessione su vari ruoli:</vt:lpstr>
      <vt:lpstr>Raccomandazione</vt:lpstr>
      <vt:lpstr>Altre raccomandazioni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Ergonomia dei Cammini</dc:title>
  <dc:creator>Alberto Alberti</dc:creator>
  <cp:lastModifiedBy>Alberto Alberti</cp:lastModifiedBy>
  <cp:revision>33</cp:revision>
  <dcterms:created xsi:type="dcterms:W3CDTF">2017-11-08T09:27:05Z</dcterms:created>
  <dcterms:modified xsi:type="dcterms:W3CDTF">2017-11-08T19:08:17Z</dcterms:modified>
</cp:coreProperties>
</file>